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6858000" cy="9144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99" autoAdjust="0"/>
  </p:normalViewPr>
  <p:slideViewPr>
    <p:cSldViewPr>
      <p:cViewPr varScale="1">
        <p:scale>
          <a:sx n="81" d="100"/>
          <a:sy n="81" d="100"/>
        </p:scale>
        <p:origin x="3066" y="10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AC4606-DF29-47A9-A91F-473E43407E85}"/>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01B6BD-BF7F-42EA-8A53-6E09C2D5D9F2}"/>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7D4C481C-F0ED-4551-9F13-003D641618CF}" type="datetimeFigureOut">
              <a:rPr lang="en-US" smtClean="0"/>
              <a:t>11/14/2021</a:t>
            </a:fld>
            <a:endParaRPr lang="en-US"/>
          </a:p>
        </p:txBody>
      </p:sp>
      <p:sp>
        <p:nvSpPr>
          <p:cNvPr id="4" name="Footer Placeholder 3">
            <a:extLst>
              <a:ext uri="{FF2B5EF4-FFF2-40B4-BE49-F238E27FC236}">
                <a16:creationId xmlns:a16="http://schemas.microsoft.com/office/drawing/2014/main" id="{20181EA1-FD34-4DFD-8D71-1B4CC5E799DD}"/>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ACC77-C539-4A73-B2B9-2003DB2498BC}"/>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90B5933-8FFF-4BB9-A0F4-26A2FDF402B5}" type="slidenum">
              <a:rPr lang="en-US" smtClean="0"/>
              <a:t>‹#›</a:t>
            </a:fld>
            <a:endParaRPr lang="en-US"/>
          </a:p>
        </p:txBody>
      </p:sp>
    </p:spTree>
    <p:extLst>
      <p:ext uri="{BB962C8B-B14F-4D97-AF65-F5344CB8AC3E}">
        <p14:creationId xmlns:p14="http://schemas.microsoft.com/office/powerpoint/2010/main" val="3201863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15E25D58-79FE-4CAD-8EC6-4164A0D869C7}" type="datetimeFigureOut">
              <a:rPr lang="en-US" smtClean="0"/>
              <a:t>11/14/2021</a:t>
            </a:fld>
            <a:endParaRPr lang="en-US"/>
          </a:p>
        </p:txBody>
      </p:sp>
      <p:sp>
        <p:nvSpPr>
          <p:cNvPr id="4" name="Slide Image Placeholder 3"/>
          <p:cNvSpPr>
            <a:spLocks noGrp="1" noRot="1" noChangeAspect="1"/>
          </p:cNvSpPr>
          <p:nvPr>
            <p:ph type="sldImg" idx="2"/>
          </p:nvPr>
        </p:nvSpPr>
        <p:spPr>
          <a:xfrm>
            <a:off x="2305050" y="1154113"/>
            <a:ext cx="23399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957072D6-AD99-4DD5-9395-C0BAD8D8799E}" type="slidenum">
              <a:rPr lang="en-US" smtClean="0"/>
              <a:t>‹#›</a:t>
            </a:fld>
            <a:endParaRPr lang="en-US"/>
          </a:p>
        </p:txBody>
      </p:sp>
    </p:spTree>
    <p:extLst>
      <p:ext uri="{BB962C8B-B14F-4D97-AF65-F5344CB8AC3E}">
        <p14:creationId xmlns:p14="http://schemas.microsoft.com/office/powerpoint/2010/main" val="158347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40E-3477-46F8-95FA-10DBABABAFB1}"/>
              </a:ext>
            </a:extLst>
          </p:cNvPr>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841DF5-EB6F-4C11-990E-9D17334C018F}"/>
              </a:ext>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48B093-0ECB-4DD8-9FDD-5B9FAD74A71E}"/>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5" name="Footer Placeholder 4">
            <a:extLst>
              <a:ext uri="{FF2B5EF4-FFF2-40B4-BE49-F238E27FC236}">
                <a16:creationId xmlns:a16="http://schemas.microsoft.com/office/drawing/2014/main" id="{2B50B4A6-3246-42AF-B9E3-4A74E56F4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75994-6325-4363-B670-457E6D36CC4D}"/>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179141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7D3B-7C1C-433F-849B-C7D8EDE644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E9FCA-21F9-4DA9-B9EF-E5533CD74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2CD76-4397-43B4-88ED-35DBFEFB381F}"/>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5" name="Footer Placeholder 4">
            <a:extLst>
              <a:ext uri="{FF2B5EF4-FFF2-40B4-BE49-F238E27FC236}">
                <a16:creationId xmlns:a16="http://schemas.microsoft.com/office/drawing/2014/main" id="{5D1E227C-4658-4DC9-8555-205B7D25A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302FE-A061-45B4-8FCD-A50A43D58446}"/>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237466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4DED2-B2B7-4BEE-9B58-421A4314AAFA}"/>
              </a:ext>
            </a:extLst>
          </p:cNvPr>
          <p:cNvSpPr>
            <a:spLocks noGrp="1"/>
          </p:cNvSpPr>
          <p:nvPr>
            <p:ph type="title" orient="vert"/>
          </p:nvPr>
        </p:nvSpPr>
        <p:spPr>
          <a:xfrm>
            <a:off x="4908550" y="487363"/>
            <a:ext cx="1477963" cy="7748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A5BE6C-1938-4819-9255-5D88B28E2001}"/>
              </a:ext>
            </a:extLst>
          </p:cNvPr>
          <p:cNvSpPr>
            <a:spLocks noGrp="1"/>
          </p:cNvSpPr>
          <p:nvPr>
            <p:ph type="body" orient="vert" idx="1"/>
          </p:nvPr>
        </p:nvSpPr>
        <p:spPr>
          <a:xfrm>
            <a:off x="471488" y="487363"/>
            <a:ext cx="4284662"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39000-51DF-47F2-ADFD-78AD3E00A2CA}"/>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5" name="Footer Placeholder 4">
            <a:extLst>
              <a:ext uri="{FF2B5EF4-FFF2-40B4-BE49-F238E27FC236}">
                <a16:creationId xmlns:a16="http://schemas.microsoft.com/office/drawing/2014/main" id="{145ECFCD-4A8E-494A-B156-A5640A88C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46631-CD31-4D8F-82F9-38C5D841B3D0}"/>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157576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099" y="1066800"/>
            <a:ext cx="6067999" cy="300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19099" y="4076700"/>
            <a:ext cx="6057901"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text</a:t>
            </a:r>
          </a:p>
        </p:txBody>
      </p:sp>
      <p:sp>
        <p:nvSpPr>
          <p:cNvPr id="9" name="Title 1"/>
          <p:cNvSpPr txBox="1">
            <a:spLocks/>
          </p:cNvSpPr>
          <p:nvPr userDrawn="1"/>
        </p:nvSpPr>
        <p:spPr>
          <a:xfrm>
            <a:off x="914399" y="214599"/>
            <a:ext cx="4000500"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1800" baseline="0" dirty="0"/>
              <a:t>Accessory Structure in ACA</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099" y="190500"/>
            <a:ext cx="495300" cy="495300"/>
          </a:xfrm>
          <a:prstGeom prst="rect">
            <a:avLst/>
          </a:prstGeom>
        </p:spPr>
      </p:pic>
      <p:sp>
        <p:nvSpPr>
          <p:cNvPr id="8" name="Content Placeholder 2">
            <a:extLst>
              <a:ext uri="{FF2B5EF4-FFF2-40B4-BE49-F238E27FC236}">
                <a16:creationId xmlns:a16="http://schemas.microsoft.com/office/drawing/2014/main" id="{0D4BE4E6-FAC8-46CD-96C8-C672705D30FE}"/>
              </a:ext>
            </a:extLst>
          </p:cNvPr>
          <p:cNvSpPr>
            <a:spLocks noGrp="1"/>
          </p:cNvSpPr>
          <p:nvPr>
            <p:ph sz="half" idx="10"/>
          </p:nvPr>
        </p:nvSpPr>
        <p:spPr>
          <a:xfrm>
            <a:off x="429197" y="4895850"/>
            <a:ext cx="6067999" cy="300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92B2460B-7128-4572-BB13-FDC43FC5778A}"/>
              </a:ext>
            </a:extLst>
          </p:cNvPr>
          <p:cNvSpPr>
            <a:spLocks noGrp="1"/>
          </p:cNvSpPr>
          <p:nvPr>
            <p:ph sz="half" idx="11" hasCustomPrompt="1"/>
          </p:nvPr>
        </p:nvSpPr>
        <p:spPr>
          <a:xfrm>
            <a:off x="429197" y="7905750"/>
            <a:ext cx="6057901"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text</a:t>
            </a:r>
          </a:p>
        </p:txBody>
      </p:sp>
    </p:spTree>
    <p:extLst>
      <p:ext uri="{BB962C8B-B14F-4D97-AF65-F5344CB8AC3E}">
        <p14:creationId xmlns:p14="http://schemas.microsoft.com/office/powerpoint/2010/main" val="179434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143000"/>
            <a:ext cx="45339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105400" y="1143000"/>
            <a:ext cx="1371600" cy="243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text</a:t>
            </a:r>
          </a:p>
        </p:txBody>
      </p:sp>
      <p:sp>
        <p:nvSpPr>
          <p:cNvPr id="9" name="Title 1"/>
          <p:cNvSpPr txBox="1">
            <a:spLocks/>
          </p:cNvSpPr>
          <p:nvPr userDrawn="1"/>
        </p:nvSpPr>
        <p:spPr>
          <a:xfrm>
            <a:off x="1066800" y="485422"/>
            <a:ext cx="4457700" cy="54327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2000" dirty="0"/>
              <a:t>Reroof/Reside/Replace in ACA</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00" y="457200"/>
            <a:ext cx="571500" cy="571500"/>
          </a:xfrm>
          <a:prstGeom prst="rect">
            <a:avLst/>
          </a:prstGeom>
        </p:spPr>
      </p:pic>
      <p:sp>
        <p:nvSpPr>
          <p:cNvPr id="18" name="Content Placeholder 2"/>
          <p:cNvSpPr>
            <a:spLocks noGrp="1"/>
          </p:cNvSpPr>
          <p:nvPr>
            <p:ph sz="half" idx="10"/>
          </p:nvPr>
        </p:nvSpPr>
        <p:spPr>
          <a:xfrm>
            <a:off x="419100" y="3733800"/>
            <a:ext cx="45339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p:cNvSpPr>
            <a:spLocks noGrp="1"/>
          </p:cNvSpPr>
          <p:nvPr>
            <p:ph sz="half" idx="11" hasCustomPrompt="1"/>
          </p:nvPr>
        </p:nvSpPr>
        <p:spPr>
          <a:xfrm>
            <a:off x="5105400" y="3733800"/>
            <a:ext cx="1371600" cy="243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text</a:t>
            </a:r>
          </a:p>
        </p:txBody>
      </p:sp>
      <p:sp>
        <p:nvSpPr>
          <p:cNvPr id="20" name="Content Placeholder 2"/>
          <p:cNvSpPr>
            <a:spLocks noGrp="1"/>
          </p:cNvSpPr>
          <p:nvPr>
            <p:ph sz="half" idx="12"/>
          </p:nvPr>
        </p:nvSpPr>
        <p:spPr>
          <a:xfrm>
            <a:off x="419100" y="6324600"/>
            <a:ext cx="45339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half" idx="13" hasCustomPrompt="1"/>
          </p:nvPr>
        </p:nvSpPr>
        <p:spPr>
          <a:xfrm>
            <a:off x="5105400" y="6324600"/>
            <a:ext cx="1371600" cy="243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text</a:t>
            </a:r>
          </a:p>
        </p:txBody>
      </p:sp>
    </p:spTree>
    <p:extLst>
      <p:ext uri="{BB962C8B-B14F-4D97-AF65-F5344CB8AC3E}">
        <p14:creationId xmlns:p14="http://schemas.microsoft.com/office/powerpoint/2010/main" val="195917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32C861-94A7-4055-B595-9C23E1490E25}" type="datetime1">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9CD54-F7CD-4E04-8FA5-2A9DC9633427}" type="slidenum">
              <a:rPr lang="en-US" smtClean="0"/>
              <a:t>‹#›</a:t>
            </a:fld>
            <a:endParaRPr lang="en-US"/>
          </a:p>
        </p:txBody>
      </p:sp>
    </p:spTree>
    <p:extLst>
      <p:ext uri="{BB962C8B-B14F-4D97-AF65-F5344CB8AC3E}">
        <p14:creationId xmlns:p14="http://schemas.microsoft.com/office/powerpoint/2010/main" val="143792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2DA2-436B-4459-A5D7-510DCAC2A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2E890-7408-41EA-B4D1-05429731A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7F610-C476-4C9B-9B10-7354B61899DD}"/>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5" name="Footer Placeholder 4">
            <a:extLst>
              <a:ext uri="{FF2B5EF4-FFF2-40B4-BE49-F238E27FC236}">
                <a16:creationId xmlns:a16="http://schemas.microsoft.com/office/drawing/2014/main" id="{0C288E0E-DBB6-4B33-B466-5CB5109A1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45386-95D1-4249-ACB1-FBD1EB17BB12}"/>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127878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72B1-EE3A-4BF8-9021-BE0E12DB912A}"/>
              </a:ext>
            </a:extLst>
          </p:cNvPr>
          <p:cNvSpPr>
            <a:spLocks noGrp="1"/>
          </p:cNvSpPr>
          <p:nvPr>
            <p:ph type="title"/>
          </p:nvPr>
        </p:nvSpPr>
        <p:spPr>
          <a:xfrm>
            <a:off x="468313" y="2279650"/>
            <a:ext cx="5915025" cy="3803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21FDF5-183F-4F9E-B950-D87A0F496136}"/>
              </a:ext>
            </a:extLst>
          </p:cNvPr>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D09FF0-DE62-465A-A135-BB3ED62B9A0E}"/>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5" name="Footer Placeholder 4">
            <a:extLst>
              <a:ext uri="{FF2B5EF4-FFF2-40B4-BE49-F238E27FC236}">
                <a16:creationId xmlns:a16="http://schemas.microsoft.com/office/drawing/2014/main" id="{6CEBDDD9-01F5-45E4-86C1-B18CB9FA5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625F6-FAB4-4981-9B92-C294ACE6DC61}"/>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232729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0DB9-182D-4078-B635-BD42D800A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FF2461-CB84-4472-8F6A-71863E424E3E}"/>
              </a:ext>
            </a:extLst>
          </p:cNvPr>
          <p:cNvSpPr>
            <a:spLocks noGrp="1"/>
          </p:cNvSpPr>
          <p:nvPr>
            <p:ph sz="half" idx="1"/>
          </p:nvPr>
        </p:nvSpPr>
        <p:spPr>
          <a:xfrm>
            <a:off x="471488" y="2433638"/>
            <a:ext cx="2881312"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28F9C-CBD8-4672-BADD-89A8BFCBD3C9}"/>
              </a:ext>
            </a:extLst>
          </p:cNvPr>
          <p:cNvSpPr>
            <a:spLocks noGrp="1"/>
          </p:cNvSpPr>
          <p:nvPr>
            <p:ph sz="half" idx="2"/>
          </p:nvPr>
        </p:nvSpPr>
        <p:spPr>
          <a:xfrm>
            <a:off x="3505200" y="2433638"/>
            <a:ext cx="2881313"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8D1CDC-C976-437B-92A2-210346427D9A}"/>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6" name="Footer Placeholder 5">
            <a:extLst>
              <a:ext uri="{FF2B5EF4-FFF2-40B4-BE49-F238E27FC236}">
                <a16:creationId xmlns:a16="http://schemas.microsoft.com/office/drawing/2014/main" id="{91011507-D375-4C4E-B985-86F98BD6C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0C2FC-7042-4DC0-9169-B48242273372}"/>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309058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C1A6-FA30-4E97-AE0B-DC34978F1929}"/>
              </a:ext>
            </a:extLst>
          </p:cNvPr>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9CFC7-45CA-4E3C-B49E-A28DC7C0D4B3}"/>
              </a:ext>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EB123-A75F-463F-87E4-94BB84F96E12}"/>
              </a:ext>
            </a:extLst>
          </p:cNvPr>
          <p:cNvSpPr>
            <a:spLocks noGrp="1"/>
          </p:cNvSpPr>
          <p:nvPr>
            <p:ph sz="half" idx="2"/>
          </p:nvPr>
        </p:nvSpPr>
        <p:spPr>
          <a:xfrm>
            <a:off x="473075" y="3340100"/>
            <a:ext cx="2900363"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47AC00-04C5-418E-8B65-CF8991450189}"/>
              </a:ext>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D319D-5F40-4B59-8719-E677354D51CA}"/>
              </a:ext>
            </a:extLst>
          </p:cNvPr>
          <p:cNvSpPr>
            <a:spLocks noGrp="1"/>
          </p:cNvSpPr>
          <p:nvPr>
            <p:ph sz="quarter" idx="4"/>
          </p:nvPr>
        </p:nvSpPr>
        <p:spPr>
          <a:xfrm>
            <a:off x="3471863" y="3340100"/>
            <a:ext cx="291623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03C37-606F-4AE3-92CB-61CD5451D7D3}"/>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8" name="Footer Placeholder 7">
            <a:extLst>
              <a:ext uri="{FF2B5EF4-FFF2-40B4-BE49-F238E27FC236}">
                <a16:creationId xmlns:a16="http://schemas.microsoft.com/office/drawing/2014/main" id="{3CF32CBA-1BBC-4267-A37D-93B4F2DBF0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D01ECB-6488-460D-8FE1-4D32A41F3837}"/>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189494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0E181-3A8D-4D49-8DA0-9B10C31CF1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A9ACC-AB0C-498A-8A8D-75B07A55D491}"/>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4" name="Footer Placeholder 3">
            <a:extLst>
              <a:ext uri="{FF2B5EF4-FFF2-40B4-BE49-F238E27FC236}">
                <a16:creationId xmlns:a16="http://schemas.microsoft.com/office/drawing/2014/main" id="{F593E0EE-7F55-46C0-BC99-CE9BD8E2A6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36A260-B561-40BA-BD3A-FFFBDEEDEA97}"/>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107884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D68F9-2A48-434E-AA4D-C666E8A99D69}"/>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3" name="Footer Placeholder 2">
            <a:extLst>
              <a:ext uri="{FF2B5EF4-FFF2-40B4-BE49-F238E27FC236}">
                <a16:creationId xmlns:a16="http://schemas.microsoft.com/office/drawing/2014/main" id="{E46ECE31-5952-4AD4-8975-0921BD1023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30884C-72FC-4370-90C2-3AC3892014F1}"/>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376080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1275-162C-4D2B-AFB7-E13777E657B3}"/>
              </a:ext>
            </a:extLst>
          </p:cNvPr>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ADCD1C-98A5-4CC6-A880-A94E683BBA24}"/>
              </a:ext>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53B74D-2B56-4522-9981-F631E49FBE3B}"/>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B9CC00-22F8-4116-8613-6D5D71BC20B3}"/>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6" name="Footer Placeholder 5">
            <a:extLst>
              <a:ext uri="{FF2B5EF4-FFF2-40B4-BE49-F238E27FC236}">
                <a16:creationId xmlns:a16="http://schemas.microsoft.com/office/drawing/2014/main" id="{85CB998E-F005-4966-B9E9-6FE69C17A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53F07-6DE8-41F3-BCC0-C3940111103F}"/>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330805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DA11-2E25-48D6-9DE4-F19C59BE3183}"/>
              </a:ext>
            </a:extLst>
          </p:cNvPr>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BC5DC1-A0CC-4053-B43A-975851EFD94A}"/>
              </a:ext>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70E60-84AB-463D-BD1E-D59C6183DAF5}"/>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34774-1731-4C3F-98EA-C054C505DE26}"/>
              </a:ext>
            </a:extLst>
          </p:cNvPr>
          <p:cNvSpPr>
            <a:spLocks noGrp="1"/>
          </p:cNvSpPr>
          <p:nvPr>
            <p:ph type="dt" sz="half" idx="10"/>
          </p:nvPr>
        </p:nvSpPr>
        <p:spPr/>
        <p:txBody>
          <a:bodyPr/>
          <a:lstStyle/>
          <a:p>
            <a:fld id="{813CA59C-2DD8-4037-90CA-70DC668F8AA9}" type="datetimeFigureOut">
              <a:rPr lang="en-US" smtClean="0"/>
              <a:t>11/14/2021</a:t>
            </a:fld>
            <a:endParaRPr lang="en-US"/>
          </a:p>
        </p:txBody>
      </p:sp>
      <p:sp>
        <p:nvSpPr>
          <p:cNvPr id="6" name="Footer Placeholder 5">
            <a:extLst>
              <a:ext uri="{FF2B5EF4-FFF2-40B4-BE49-F238E27FC236}">
                <a16:creationId xmlns:a16="http://schemas.microsoft.com/office/drawing/2014/main" id="{219DC292-E4A4-4997-BC36-7451872D4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226C4-D76E-4C7F-9397-179B06C0F963}"/>
              </a:ext>
            </a:extLst>
          </p:cNvPr>
          <p:cNvSpPr>
            <a:spLocks noGrp="1"/>
          </p:cNvSpPr>
          <p:nvPr>
            <p:ph type="sldNum" sz="quarter" idx="12"/>
          </p:nvPr>
        </p:nvSpPr>
        <p:spPr/>
        <p:txBody>
          <a:bodyPr/>
          <a:lstStyle/>
          <a:p>
            <a:fld id="{5E255F90-7DB5-442A-986B-7E2DF7527A58}" type="slidenum">
              <a:rPr lang="en-US" smtClean="0"/>
              <a:t>‹#›</a:t>
            </a:fld>
            <a:endParaRPr lang="en-US"/>
          </a:p>
        </p:txBody>
      </p:sp>
    </p:spTree>
    <p:extLst>
      <p:ext uri="{BB962C8B-B14F-4D97-AF65-F5344CB8AC3E}">
        <p14:creationId xmlns:p14="http://schemas.microsoft.com/office/powerpoint/2010/main" val="412739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FB40E5-FA46-41CD-BA55-860933F40551}"/>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A60420-1CAA-4952-938B-FD92A2EB02A0}"/>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602FA-459C-4237-B12E-BF00A241F2DF}"/>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13CA59C-2DD8-4037-90CA-70DC668F8AA9}" type="datetimeFigureOut">
              <a:rPr lang="en-US" smtClean="0"/>
              <a:t>11/14/2021</a:t>
            </a:fld>
            <a:endParaRPr lang="en-US"/>
          </a:p>
        </p:txBody>
      </p:sp>
      <p:sp>
        <p:nvSpPr>
          <p:cNvPr id="5" name="Footer Placeholder 4">
            <a:extLst>
              <a:ext uri="{FF2B5EF4-FFF2-40B4-BE49-F238E27FC236}">
                <a16:creationId xmlns:a16="http://schemas.microsoft.com/office/drawing/2014/main" id="{2A9D60C8-A488-437E-B9F2-118424CC64A4}"/>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2F9064-4EC7-44CE-B0AD-C332F50CD710}"/>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5E255F90-7DB5-442A-986B-7E2DF7527A58}" type="slidenum">
              <a:rPr lang="en-US" smtClean="0"/>
              <a:t>‹#›</a:t>
            </a:fld>
            <a:endParaRPr lang="en-US"/>
          </a:p>
        </p:txBody>
      </p:sp>
    </p:spTree>
    <p:extLst>
      <p:ext uri="{BB962C8B-B14F-4D97-AF65-F5344CB8AC3E}">
        <p14:creationId xmlns:p14="http://schemas.microsoft.com/office/powerpoint/2010/main" val="39771675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690"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aphical user interface, text, application, email&#10;&#10;Description automatically generated">
            <a:extLst>
              <a:ext uri="{FF2B5EF4-FFF2-40B4-BE49-F238E27FC236}">
                <a16:creationId xmlns:a16="http://schemas.microsoft.com/office/drawing/2014/main" id="{03F50CA7-107D-4E04-AB08-98CCCE30B5D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2581" y="1071864"/>
            <a:ext cx="4929364" cy="3009900"/>
          </a:xfrm>
        </p:spPr>
      </p:pic>
      <p:sp>
        <p:nvSpPr>
          <p:cNvPr id="9" name="Content Placeholder 8">
            <a:extLst>
              <a:ext uri="{FF2B5EF4-FFF2-40B4-BE49-F238E27FC236}">
                <a16:creationId xmlns:a16="http://schemas.microsoft.com/office/drawing/2014/main" id="{CC637DA1-6BB7-4763-97F4-0E8F91ADA09C}"/>
              </a:ext>
            </a:extLst>
          </p:cNvPr>
          <p:cNvSpPr>
            <a:spLocks noGrp="1"/>
          </p:cNvSpPr>
          <p:nvPr>
            <p:ph sz="half" idx="11"/>
          </p:nvPr>
        </p:nvSpPr>
        <p:spPr/>
        <p:txBody>
          <a:bodyPr>
            <a:normAutofit/>
          </a:bodyPr>
          <a:lstStyle/>
          <a:p>
            <a:pPr marL="0" indent="0">
              <a:buNone/>
            </a:pPr>
            <a:r>
              <a:rPr lang="en-US" sz="1400" dirty="0"/>
              <a:t>Contact can apply as an applicant, authorized agent, billing contact or Property owner.  There can be more than one contact. Select “Continue” </a:t>
            </a:r>
          </a:p>
        </p:txBody>
      </p:sp>
      <p:pic>
        <p:nvPicPr>
          <p:cNvPr id="5" name="Content Placeholder 4" descr="Graphical user interface, text, application&#10;&#10;Description automatically generated">
            <a:extLst>
              <a:ext uri="{FF2B5EF4-FFF2-40B4-BE49-F238E27FC236}">
                <a16:creationId xmlns:a16="http://schemas.microsoft.com/office/drawing/2014/main" id="{6936227E-A7D7-4CC5-91BE-C1BCE3D96E49}"/>
              </a:ext>
            </a:extLst>
          </p:cNvPr>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461028" y="4777467"/>
            <a:ext cx="4122094" cy="3009900"/>
          </a:xfrm>
        </p:spPr>
      </p:pic>
      <p:sp>
        <p:nvSpPr>
          <p:cNvPr id="17" name="Content Placeholder 16">
            <a:extLst>
              <a:ext uri="{FF2B5EF4-FFF2-40B4-BE49-F238E27FC236}">
                <a16:creationId xmlns:a16="http://schemas.microsoft.com/office/drawing/2014/main" id="{0901544C-8F53-48AA-BBEB-D81D3FCB0E41}"/>
              </a:ext>
            </a:extLst>
          </p:cNvPr>
          <p:cNvSpPr>
            <a:spLocks noGrp="1"/>
          </p:cNvSpPr>
          <p:nvPr>
            <p:ph sz="half" idx="2"/>
          </p:nvPr>
        </p:nvSpPr>
        <p:spPr/>
        <p:txBody>
          <a:bodyPr>
            <a:normAutofit/>
          </a:bodyPr>
          <a:lstStyle/>
          <a:p>
            <a:pPr marL="0" indent="0">
              <a:buNone/>
            </a:pPr>
            <a:r>
              <a:rPr lang="en-US" sz="1400" dirty="0"/>
              <a:t>Add contact information from “Select from Account” ,”Add new” or “Look Up”.  </a:t>
            </a:r>
          </a:p>
        </p:txBody>
      </p:sp>
      <p:sp>
        <p:nvSpPr>
          <p:cNvPr id="8" name="Arrow: Left 7">
            <a:extLst>
              <a:ext uri="{FF2B5EF4-FFF2-40B4-BE49-F238E27FC236}">
                <a16:creationId xmlns:a16="http://schemas.microsoft.com/office/drawing/2014/main" id="{A475B972-94B5-4E6C-975B-0C2D18E18E79}"/>
              </a:ext>
            </a:extLst>
          </p:cNvPr>
          <p:cNvSpPr/>
          <p:nvPr/>
        </p:nvSpPr>
        <p:spPr>
          <a:xfrm rot="19586103">
            <a:off x="1086965" y="2890836"/>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F418F1FB-01CC-4D32-B220-88625771A308}"/>
              </a:ext>
            </a:extLst>
          </p:cNvPr>
          <p:cNvSpPr/>
          <p:nvPr/>
        </p:nvSpPr>
        <p:spPr>
          <a:xfrm rot="19586103">
            <a:off x="1557437" y="5113940"/>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69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10;&#10;Description automatically generated">
            <a:extLst>
              <a:ext uri="{FF2B5EF4-FFF2-40B4-BE49-F238E27FC236}">
                <a16:creationId xmlns:a16="http://schemas.microsoft.com/office/drawing/2014/main" id="{143048A6-F013-4C94-874D-147D0377B776}"/>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460865" y="4637563"/>
            <a:ext cx="3860249" cy="3009900"/>
          </a:xfrm>
        </p:spPr>
      </p:pic>
      <p:sp>
        <p:nvSpPr>
          <p:cNvPr id="7" name="Arrow: Left 6">
            <a:extLst>
              <a:ext uri="{FF2B5EF4-FFF2-40B4-BE49-F238E27FC236}">
                <a16:creationId xmlns:a16="http://schemas.microsoft.com/office/drawing/2014/main" id="{88DED513-3DC7-4C62-A197-49A6B4CB556F}"/>
              </a:ext>
            </a:extLst>
          </p:cNvPr>
          <p:cNvSpPr/>
          <p:nvPr/>
        </p:nvSpPr>
        <p:spPr>
          <a:xfrm rot="19586103">
            <a:off x="889969" y="6848707"/>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Graphical user interface, application&#10;&#10;Description automatically generated">
            <a:extLst>
              <a:ext uri="{FF2B5EF4-FFF2-40B4-BE49-F238E27FC236}">
                <a16:creationId xmlns:a16="http://schemas.microsoft.com/office/drawing/2014/main" id="{403E8D90-71D5-40D9-9690-711862E3658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9100" y="1503464"/>
            <a:ext cx="6067425" cy="2098472"/>
          </a:xfrm>
        </p:spPr>
      </p:pic>
      <p:sp>
        <p:nvSpPr>
          <p:cNvPr id="9" name="Content Placeholder 8">
            <a:extLst>
              <a:ext uri="{FF2B5EF4-FFF2-40B4-BE49-F238E27FC236}">
                <a16:creationId xmlns:a16="http://schemas.microsoft.com/office/drawing/2014/main" id="{E1FAD5EB-E8D4-4F50-A03D-D5A4FB9854DD}"/>
              </a:ext>
            </a:extLst>
          </p:cNvPr>
          <p:cNvSpPr>
            <a:spLocks noGrp="1"/>
          </p:cNvSpPr>
          <p:nvPr>
            <p:ph sz="half" idx="2"/>
          </p:nvPr>
        </p:nvSpPr>
        <p:spPr/>
        <p:txBody>
          <a:bodyPr>
            <a:normAutofit/>
          </a:bodyPr>
          <a:lstStyle/>
          <a:p>
            <a:pPr marL="0" indent="0">
              <a:buNone/>
            </a:pPr>
            <a:r>
              <a:rPr lang="en-US" sz="1400" dirty="0"/>
              <a:t>Add registered contractor using “Look UP” button.  Homeowner performing their own work can select “Homeowner”</a:t>
            </a:r>
          </a:p>
        </p:txBody>
      </p:sp>
      <p:sp>
        <p:nvSpPr>
          <p:cNvPr id="12" name="Content Placeholder 11">
            <a:extLst>
              <a:ext uri="{FF2B5EF4-FFF2-40B4-BE49-F238E27FC236}">
                <a16:creationId xmlns:a16="http://schemas.microsoft.com/office/drawing/2014/main" id="{0A584D9F-A2AF-4B97-9CCD-6420396B5303}"/>
              </a:ext>
            </a:extLst>
          </p:cNvPr>
          <p:cNvSpPr>
            <a:spLocks noGrp="1"/>
          </p:cNvSpPr>
          <p:nvPr>
            <p:ph sz="half" idx="11"/>
          </p:nvPr>
        </p:nvSpPr>
        <p:spPr/>
        <p:txBody>
          <a:bodyPr>
            <a:normAutofit/>
          </a:bodyPr>
          <a:lstStyle/>
          <a:p>
            <a:pPr marL="0" indent="0">
              <a:buNone/>
            </a:pPr>
            <a:r>
              <a:rPr lang="en-US" sz="1400" dirty="0"/>
              <a:t>Contactor information can be looked up numerous ways including by name, type, trade or registration number.  A list of registered contractors can be found on our website.  Once information is filled in, select “Look Up”</a:t>
            </a:r>
          </a:p>
        </p:txBody>
      </p:sp>
      <p:sp>
        <p:nvSpPr>
          <p:cNvPr id="11" name="Arrow: Left 10">
            <a:extLst>
              <a:ext uri="{FF2B5EF4-FFF2-40B4-BE49-F238E27FC236}">
                <a16:creationId xmlns:a16="http://schemas.microsoft.com/office/drawing/2014/main" id="{6EE2E342-400D-4621-BE0E-54665D21A657}"/>
              </a:ext>
            </a:extLst>
          </p:cNvPr>
          <p:cNvSpPr/>
          <p:nvPr/>
        </p:nvSpPr>
        <p:spPr>
          <a:xfrm rot="19586103">
            <a:off x="1228206" y="2123842"/>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23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10;&#10;Description automatically generated">
            <a:extLst>
              <a:ext uri="{FF2B5EF4-FFF2-40B4-BE49-F238E27FC236}">
                <a16:creationId xmlns:a16="http://schemas.microsoft.com/office/drawing/2014/main" id="{23F006D8-FE65-44B7-B619-588ACFE57C13}"/>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428625" y="5224725"/>
            <a:ext cx="6069013" cy="2352150"/>
          </a:xfrm>
        </p:spPr>
      </p:pic>
      <p:sp>
        <p:nvSpPr>
          <p:cNvPr id="6" name="Arrow: Left 5">
            <a:extLst>
              <a:ext uri="{FF2B5EF4-FFF2-40B4-BE49-F238E27FC236}">
                <a16:creationId xmlns:a16="http://schemas.microsoft.com/office/drawing/2014/main" id="{92383158-DC73-465F-AF9D-1DBE46EFA665}"/>
              </a:ext>
            </a:extLst>
          </p:cNvPr>
          <p:cNvSpPr/>
          <p:nvPr/>
        </p:nvSpPr>
        <p:spPr>
          <a:xfrm rot="8754342">
            <a:off x="5290838" y="6850262"/>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Graphical user interface, application&#10;&#10;Description automatically generated">
            <a:extLst>
              <a:ext uri="{FF2B5EF4-FFF2-40B4-BE49-F238E27FC236}">
                <a16:creationId xmlns:a16="http://schemas.microsoft.com/office/drawing/2014/main" id="{5791B867-B3E3-47CB-B026-10827B3A042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0525" y="1413876"/>
            <a:ext cx="6067425" cy="2277647"/>
          </a:xfrm>
        </p:spPr>
      </p:pic>
      <p:sp>
        <p:nvSpPr>
          <p:cNvPr id="8" name="Content Placeholder 7">
            <a:extLst>
              <a:ext uri="{FF2B5EF4-FFF2-40B4-BE49-F238E27FC236}">
                <a16:creationId xmlns:a16="http://schemas.microsoft.com/office/drawing/2014/main" id="{0514FB00-DA45-4FA8-AE87-ED8CED1D826D}"/>
              </a:ext>
            </a:extLst>
          </p:cNvPr>
          <p:cNvSpPr>
            <a:spLocks noGrp="1"/>
          </p:cNvSpPr>
          <p:nvPr>
            <p:ph sz="half" idx="2"/>
          </p:nvPr>
        </p:nvSpPr>
        <p:spPr/>
        <p:txBody>
          <a:bodyPr>
            <a:normAutofit/>
          </a:bodyPr>
          <a:lstStyle/>
          <a:p>
            <a:pPr marL="0" indent="0">
              <a:buNone/>
            </a:pPr>
            <a:r>
              <a:rPr lang="en-US" sz="1400" dirty="0"/>
              <a:t>Contractor information will populate fields.  Select “Continue Application” to complete further information</a:t>
            </a:r>
          </a:p>
        </p:txBody>
      </p:sp>
      <p:sp>
        <p:nvSpPr>
          <p:cNvPr id="11" name="Content Placeholder 10">
            <a:extLst>
              <a:ext uri="{FF2B5EF4-FFF2-40B4-BE49-F238E27FC236}">
                <a16:creationId xmlns:a16="http://schemas.microsoft.com/office/drawing/2014/main" id="{ED3205BE-1ACE-4543-AF64-2D5D757542DA}"/>
              </a:ext>
            </a:extLst>
          </p:cNvPr>
          <p:cNvSpPr>
            <a:spLocks noGrp="1"/>
          </p:cNvSpPr>
          <p:nvPr>
            <p:ph sz="half" idx="11"/>
          </p:nvPr>
        </p:nvSpPr>
        <p:spPr/>
        <p:txBody>
          <a:bodyPr>
            <a:normAutofit/>
          </a:bodyPr>
          <a:lstStyle/>
          <a:p>
            <a:pPr marL="0" indent="0">
              <a:buNone/>
            </a:pPr>
            <a:r>
              <a:rPr lang="en-US" sz="1400" dirty="0"/>
              <a:t>Under “Action” , choose edit to add trades or delete if selection is not correct. Applicant can also add more contractors by selecting “Add a Row” and filling with additional contractors or the same contractor doing multiple trades</a:t>
            </a:r>
          </a:p>
        </p:txBody>
      </p:sp>
      <p:sp>
        <p:nvSpPr>
          <p:cNvPr id="12" name="Arrow: Left 11">
            <a:extLst>
              <a:ext uri="{FF2B5EF4-FFF2-40B4-BE49-F238E27FC236}">
                <a16:creationId xmlns:a16="http://schemas.microsoft.com/office/drawing/2014/main" id="{671ED578-357C-416B-BC0F-96589E64689D}"/>
              </a:ext>
            </a:extLst>
          </p:cNvPr>
          <p:cNvSpPr/>
          <p:nvPr/>
        </p:nvSpPr>
        <p:spPr>
          <a:xfrm rot="19586103">
            <a:off x="5443637" y="2962507"/>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8C93C358-3E3E-4983-AF62-2BD7DEA9FAC3}"/>
              </a:ext>
            </a:extLst>
          </p:cNvPr>
          <p:cNvSpPr/>
          <p:nvPr/>
        </p:nvSpPr>
        <p:spPr>
          <a:xfrm rot="1959553">
            <a:off x="1100850" y="7003338"/>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62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aphical user interface, text, application&#10;&#10;Description automatically generated">
            <a:extLst>
              <a:ext uri="{FF2B5EF4-FFF2-40B4-BE49-F238E27FC236}">
                <a16:creationId xmlns:a16="http://schemas.microsoft.com/office/drawing/2014/main" id="{B77FBBB3-69CA-447E-99E4-1B9651D80C9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9099" y="885701"/>
            <a:ext cx="5219053" cy="3009900"/>
          </a:xfrm>
        </p:spPr>
      </p:pic>
      <p:sp>
        <p:nvSpPr>
          <p:cNvPr id="9" name="Content Placeholder 8">
            <a:extLst>
              <a:ext uri="{FF2B5EF4-FFF2-40B4-BE49-F238E27FC236}">
                <a16:creationId xmlns:a16="http://schemas.microsoft.com/office/drawing/2014/main" id="{F5046547-A4D3-41ED-876A-8525B2CB39C3}"/>
              </a:ext>
            </a:extLst>
          </p:cNvPr>
          <p:cNvSpPr>
            <a:spLocks noGrp="1"/>
          </p:cNvSpPr>
          <p:nvPr>
            <p:ph sz="half" idx="2"/>
          </p:nvPr>
        </p:nvSpPr>
        <p:spPr/>
        <p:txBody>
          <a:bodyPr>
            <a:normAutofit/>
          </a:bodyPr>
          <a:lstStyle/>
          <a:p>
            <a:pPr marL="0" indent="0">
              <a:buNone/>
            </a:pPr>
            <a:r>
              <a:rPr lang="en-US" sz="1400" dirty="0"/>
              <a:t>Choose the trade for each contractor.  All trades for the scope of work must have a registered trade.</a:t>
            </a:r>
          </a:p>
        </p:txBody>
      </p:sp>
      <p:sp>
        <p:nvSpPr>
          <p:cNvPr id="12" name="Content Placeholder 11">
            <a:extLst>
              <a:ext uri="{FF2B5EF4-FFF2-40B4-BE49-F238E27FC236}">
                <a16:creationId xmlns:a16="http://schemas.microsoft.com/office/drawing/2014/main" id="{5E21458B-698E-45E8-AC79-94024681F31F}"/>
              </a:ext>
            </a:extLst>
          </p:cNvPr>
          <p:cNvSpPr>
            <a:spLocks noGrp="1"/>
          </p:cNvSpPr>
          <p:nvPr>
            <p:ph sz="half" idx="11"/>
          </p:nvPr>
        </p:nvSpPr>
        <p:spPr/>
        <p:txBody>
          <a:bodyPr>
            <a:normAutofit/>
          </a:bodyPr>
          <a:lstStyle/>
          <a:p>
            <a:pPr marL="0" indent="0">
              <a:buNone/>
            </a:pPr>
            <a:r>
              <a:rPr lang="en-US" sz="1400" dirty="0"/>
              <a:t>There are two ways to complete the work location field.  One is to add property information by searching with the property address.  Select “Search”.  All subsequent fields will infill.</a:t>
            </a:r>
          </a:p>
        </p:txBody>
      </p:sp>
      <p:pic>
        <p:nvPicPr>
          <p:cNvPr id="7" name="Content Placeholder 6" descr="Graphical user interface, text, application, email, Teams&#10;&#10;Description automatically generated">
            <a:extLst>
              <a:ext uri="{FF2B5EF4-FFF2-40B4-BE49-F238E27FC236}">
                <a16:creationId xmlns:a16="http://schemas.microsoft.com/office/drawing/2014/main" id="{577919FC-8DD0-4DE7-8400-67286D9599EF}"/>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428625" y="4987661"/>
            <a:ext cx="6069013" cy="2826278"/>
          </a:xfrm>
        </p:spPr>
      </p:pic>
      <p:sp>
        <p:nvSpPr>
          <p:cNvPr id="6" name="Arrow: Left 5">
            <a:extLst>
              <a:ext uri="{FF2B5EF4-FFF2-40B4-BE49-F238E27FC236}">
                <a16:creationId xmlns:a16="http://schemas.microsoft.com/office/drawing/2014/main" id="{13A80A13-8600-4408-9DAE-4B57A4C77208}"/>
              </a:ext>
            </a:extLst>
          </p:cNvPr>
          <p:cNvSpPr/>
          <p:nvPr/>
        </p:nvSpPr>
        <p:spPr>
          <a:xfrm rot="1693248">
            <a:off x="2026150" y="2638323"/>
            <a:ext cx="609600" cy="34335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1B953B42-3C47-4BB3-8C3F-412C066DC2FF}"/>
              </a:ext>
            </a:extLst>
          </p:cNvPr>
          <p:cNvSpPr/>
          <p:nvPr/>
        </p:nvSpPr>
        <p:spPr>
          <a:xfrm rot="19586103">
            <a:off x="5633900" y="825692"/>
            <a:ext cx="609600" cy="34335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73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aphical user interface, text, application, email&#10;&#10;Description automatically generated">
            <a:extLst>
              <a:ext uri="{FF2B5EF4-FFF2-40B4-BE49-F238E27FC236}">
                <a16:creationId xmlns:a16="http://schemas.microsoft.com/office/drawing/2014/main" id="{22112571-88AC-4991-8E06-145EB764A7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9100" y="1352317"/>
            <a:ext cx="6067425" cy="2438866"/>
          </a:xfrm>
        </p:spPr>
      </p:pic>
      <p:sp>
        <p:nvSpPr>
          <p:cNvPr id="8" name="Content Placeholder 7">
            <a:extLst>
              <a:ext uri="{FF2B5EF4-FFF2-40B4-BE49-F238E27FC236}">
                <a16:creationId xmlns:a16="http://schemas.microsoft.com/office/drawing/2014/main" id="{19EEEA77-B8F7-4E61-9F95-D5D9DA40CEDB}"/>
              </a:ext>
            </a:extLst>
          </p:cNvPr>
          <p:cNvSpPr>
            <a:spLocks noGrp="1"/>
          </p:cNvSpPr>
          <p:nvPr>
            <p:ph sz="half" idx="2"/>
          </p:nvPr>
        </p:nvSpPr>
        <p:spPr/>
        <p:txBody>
          <a:bodyPr>
            <a:normAutofit/>
          </a:bodyPr>
          <a:lstStyle/>
          <a:p>
            <a:pPr marL="0" indent="0">
              <a:buNone/>
            </a:pPr>
            <a:r>
              <a:rPr lang="en-US" sz="1400" dirty="0"/>
              <a:t>The second way is to add property information by searching with the parcel number.  Select “Search”.  All subsequent fields will infill.</a:t>
            </a:r>
          </a:p>
          <a:p>
            <a:pPr marL="0" indent="0">
              <a:buNone/>
            </a:pPr>
            <a:endParaRPr lang="en-US" sz="1400" dirty="0"/>
          </a:p>
        </p:txBody>
      </p:sp>
      <p:sp>
        <p:nvSpPr>
          <p:cNvPr id="11" name="Content Placeholder 10">
            <a:extLst>
              <a:ext uri="{FF2B5EF4-FFF2-40B4-BE49-F238E27FC236}">
                <a16:creationId xmlns:a16="http://schemas.microsoft.com/office/drawing/2014/main" id="{8C0FA57B-13DF-40AF-AE82-82E19F4914B9}"/>
              </a:ext>
            </a:extLst>
          </p:cNvPr>
          <p:cNvSpPr>
            <a:spLocks noGrp="1"/>
          </p:cNvSpPr>
          <p:nvPr>
            <p:ph sz="half" idx="11"/>
          </p:nvPr>
        </p:nvSpPr>
        <p:spPr>
          <a:xfrm>
            <a:off x="440083" y="7886700"/>
            <a:ext cx="6057901" cy="800100"/>
          </a:xfrm>
        </p:spPr>
        <p:txBody>
          <a:bodyPr>
            <a:normAutofit fontScale="92500" lnSpcReduction="10000"/>
          </a:bodyPr>
          <a:lstStyle/>
          <a:p>
            <a:pPr marL="0" indent="0">
              <a:buNone/>
            </a:pPr>
            <a:r>
              <a:rPr lang="en-US" sz="1400" dirty="0"/>
              <a:t>Select the type of Ownership:  Bank/ Trust Company, Family Trust or Individual.  If in a trust, a trust disclosure document will be required to complete application.  If ownership is an individual or several individuals, no other documents are required. Ownership must match the DuPage County Recorder.</a:t>
            </a:r>
          </a:p>
        </p:txBody>
      </p:sp>
      <p:pic>
        <p:nvPicPr>
          <p:cNvPr id="6" name="Content Placeholder 5" descr="Graphical user interface, application&#10;&#10;Description automatically generated">
            <a:extLst>
              <a:ext uri="{FF2B5EF4-FFF2-40B4-BE49-F238E27FC236}">
                <a16:creationId xmlns:a16="http://schemas.microsoft.com/office/drawing/2014/main" id="{DD641222-009F-4B55-92FD-49520D7EB1DA}"/>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419100" y="5596223"/>
            <a:ext cx="6067425" cy="1615504"/>
          </a:xfrm>
        </p:spPr>
      </p:pic>
      <p:sp>
        <p:nvSpPr>
          <p:cNvPr id="14" name="Arrow: Left 13">
            <a:extLst>
              <a:ext uri="{FF2B5EF4-FFF2-40B4-BE49-F238E27FC236}">
                <a16:creationId xmlns:a16="http://schemas.microsoft.com/office/drawing/2014/main" id="{EDD80ACE-7D4C-440D-B5CE-3C8DC9601976}"/>
              </a:ext>
            </a:extLst>
          </p:cNvPr>
          <p:cNvSpPr/>
          <p:nvPr/>
        </p:nvSpPr>
        <p:spPr>
          <a:xfrm rot="19586103">
            <a:off x="1557436" y="1880044"/>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6E8C111A-CF22-4EC7-8405-78E0B550BB40}"/>
              </a:ext>
            </a:extLst>
          </p:cNvPr>
          <p:cNvSpPr/>
          <p:nvPr/>
        </p:nvSpPr>
        <p:spPr>
          <a:xfrm rot="19586103">
            <a:off x="3310036" y="6037574"/>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799AAF1E-09AF-41B4-B1F5-CD79D9288E77}"/>
              </a:ext>
            </a:extLst>
          </p:cNvPr>
          <p:cNvSpPr/>
          <p:nvPr/>
        </p:nvSpPr>
        <p:spPr>
          <a:xfrm rot="1758970">
            <a:off x="886732" y="3586814"/>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0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aphical user interface, application&#10;&#10;Description automatically generated">
            <a:extLst>
              <a:ext uri="{FF2B5EF4-FFF2-40B4-BE49-F238E27FC236}">
                <a16:creationId xmlns:a16="http://schemas.microsoft.com/office/drawing/2014/main" id="{9723690D-964B-4CC4-B949-E9125A689AF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9100" y="1300641"/>
            <a:ext cx="6067425" cy="2542217"/>
          </a:xfrm>
        </p:spPr>
      </p:pic>
      <p:sp>
        <p:nvSpPr>
          <p:cNvPr id="6" name="Arrow: Left 5">
            <a:extLst>
              <a:ext uri="{FF2B5EF4-FFF2-40B4-BE49-F238E27FC236}">
                <a16:creationId xmlns:a16="http://schemas.microsoft.com/office/drawing/2014/main" id="{C5C34B1E-750C-4164-BFE2-59EB7FE162E6}"/>
              </a:ext>
            </a:extLst>
          </p:cNvPr>
          <p:cNvSpPr/>
          <p:nvPr/>
        </p:nvSpPr>
        <p:spPr>
          <a:xfrm rot="19586103">
            <a:off x="2319436" y="2714857"/>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E7B2C40-21F0-4150-B693-5F9BA5CE9C6A}"/>
              </a:ext>
            </a:extLst>
          </p:cNvPr>
          <p:cNvSpPr>
            <a:spLocks noGrp="1"/>
          </p:cNvSpPr>
          <p:nvPr>
            <p:ph sz="half" idx="11"/>
          </p:nvPr>
        </p:nvSpPr>
        <p:spPr>
          <a:xfrm>
            <a:off x="439295" y="7924800"/>
            <a:ext cx="6057901" cy="800100"/>
          </a:xfrm>
        </p:spPr>
        <p:txBody>
          <a:bodyPr>
            <a:normAutofit/>
          </a:bodyPr>
          <a:lstStyle/>
          <a:p>
            <a:pPr marL="0" indent="0">
              <a:buNone/>
            </a:pPr>
            <a:r>
              <a:rPr lang="en-US" sz="1400" dirty="0"/>
              <a:t>Complete all required fields with an asterisk.  Please fill in optional fields as necessary to clarify work.  Blue question mark symbols reveal further information when selected.   </a:t>
            </a:r>
          </a:p>
        </p:txBody>
      </p:sp>
      <p:sp>
        <p:nvSpPr>
          <p:cNvPr id="12" name="Content Placeholder 11">
            <a:extLst>
              <a:ext uri="{FF2B5EF4-FFF2-40B4-BE49-F238E27FC236}">
                <a16:creationId xmlns:a16="http://schemas.microsoft.com/office/drawing/2014/main" id="{844F634D-70CE-468B-B81E-F575330D94CF}"/>
              </a:ext>
            </a:extLst>
          </p:cNvPr>
          <p:cNvSpPr>
            <a:spLocks noGrp="1"/>
          </p:cNvSpPr>
          <p:nvPr>
            <p:ph sz="half" idx="2"/>
          </p:nvPr>
        </p:nvSpPr>
        <p:spPr/>
        <p:txBody>
          <a:bodyPr>
            <a:normAutofit/>
          </a:bodyPr>
          <a:lstStyle/>
          <a:p>
            <a:pPr marL="0" indent="0">
              <a:buNone/>
            </a:pPr>
            <a:r>
              <a:rPr lang="en-US" sz="1400" dirty="0"/>
              <a:t>Complete description field with all work being applied for.  There may be several accessory structures on one application such as a fence, shed, patio, pool etc.</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DC8B8683-1600-431F-9981-A8B498B04A54}"/>
              </a:ext>
            </a:extLst>
          </p:cNvPr>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357249" y="4724400"/>
            <a:ext cx="4223193" cy="3009900"/>
          </a:xfrm>
        </p:spPr>
      </p:pic>
      <p:sp>
        <p:nvSpPr>
          <p:cNvPr id="11" name="Arrow: Left 10">
            <a:extLst>
              <a:ext uri="{FF2B5EF4-FFF2-40B4-BE49-F238E27FC236}">
                <a16:creationId xmlns:a16="http://schemas.microsoft.com/office/drawing/2014/main" id="{CBD7F6D8-DF3E-493E-9849-A44C2F09689A}"/>
              </a:ext>
            </a:extLst>
          </p:cNvPr>
          <p:cNvSpPr/>
          <p:nvPr/>
        </p:nvSpPr>
        <p:spPr>
          <a:xfrm rot="19586103">
            <a:off x="2978096" y="6372457"/>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03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aphical user interface, text, application&#10;&#10;Description automatically generated">
            <a:extLst>
              <a:ext uri="{FF2B5EF4-FFF2-40B4-BE49-F238E27FC236}">
                <a16:creationId xmlns:a16="http://schemas.microsoft.com/office/drawing/2014/main" id="{30ACF4F3-CA00-46F7-A30A-8AAB31CC04C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9100" y="1081590"/>
            <a:ext cx="6067425" cy="2980319"/>
          </a:xfrm>
        </p:spPr>
      </p:pic>
      <p:sp>
        <p:nvSpPr>
          <p:cNvPr id="6" name="Arrow: Left 5">
            <a:extLst>
              <a:ext uri="{FF2B5EF4-FFF2-40B4-BE49-F238E27FC236}">
                <a16:creationId xmlns:a16="http://schemas.microsoft.com/office/drawing/2014/main" id="{4B683E38-70F3-4FA4-944C-174FCAA32CE7}"/>
              </a:ext>
            </a:extLst>
          </p:cNvPr>
          <p:cNvSpPr/>
          <p:nvPr/>
        </p:nvSpPr>
        <p:spPr>
          <a:xfrm rot="19586103">
            <a:off x="1709836" y="3228975"/>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AAA9E9F-6627-4833-B0F7-BDA1938ACADD}"/>
              </a:ext>
            </a:extLst>
          </p:cNvPr>
          <p:cNvSpPr>
            <a:spLocks noGrp="1"/>
          </p:cNvSpPr>
          <p:nvPr>
            <p:ph sz="half" idx="2"/>
          </p:nvPr>
        </p:nvSpPr>
        <p:spPr/>
        <p:txBody>
          <a:bodyPr>
            <a:normAutofit fontScale="92500" lnSpcReduction="10000"/>
          </a:bodyPr>
          <a:lstStyle/>
          <a:p>
            <a:pPr marL="0" indent="0">
              <a:buNone/>
            </a:pPr>
            <a:r>
              <a:rPr lang="en-US" sz="1400" dirty="0"/>
              <a:t>Add the required documents required for review.  At minimum, an up-to-date survey must be attached.  Construction documents, manufacturer’s specifications or other documents may be required depending on scope.  All applications will require an entrance permit prior to permit issuance.  </a:t>
            </a:r>
          </a:p>
        </p:txBody>
      </p:sp>
      <p:sp>
        <p:nvSpPr>
          <p:cNvPr id="11" name="Content Placeholder 10">
            <a:extLst>
              <a:ext uri="{FF2B5EF4-FFF2-40B4-BE49-F238E27FC236}">
                <a16:creationId xmlns:a16="http://schemas.microsoft.com/office/drawing/2014/main" id="{2F34C742-229C-463C-BD81-892F02FCF64E}"/>
              </a:ext>
            </a:extLst>
          </p:cNvPr>
          <p:cNvSpPr>
            <a:spLocks noGrp="1"/>
          </p:cNvSpPr>
          <p:nvPr>
            <p:ph sz="half" idx="11"/>
          </p:nvPr>
        </p:nvSpPr>
        <p:spPr>
          <a:xfrm>
            <a:off x="439791" y="7905750"/>
            <a:ext cx="6057901" cy="800100"/>
          </a:xfrm>
        </p:spPr>
        <p:txBody>
          <a:bodyPr>
            <a:normAutofit/>
          </a:bodyPr>
          <a:lstStyle/>
          <a:p>
            <a:pPr marL="0" indent="0">
              <a:buNone/>
            </a:pPr>
            <a:r>
              <a:rPr lang="en-US" sz="1400" dirty="0"/>
              <a:t>Using pull down menu, select the document type.  Add additional documents or if complete, select “Save”</a:t>
            </a:r>
          </a:p>
        </p:txBody>
      </p:sp>
      <p:pic>
        <p:nvPicPr>
          <p:cNvPr id="7" name="Content Placeholder 6" descr="Graphical user interface, application, Teams&#10;&#10;Description automatically generated">
            <a:extLst>
              <a:ext uri="{FF2B5EF4-FFF2-40B4-BE49-F238E27FC236}">
                <a16:creationId xmlns:a16="http://schemas.microsoft.com/office/drawing/2014/main" id="{EA1B2BBD-4FAB-4DEC-9D73-616C4AB904AC}"/>
              </a:ext>
            </a:extLst>
          </p:cNvPr>
          <p:cNvPicPr>
            <a:picLocks noGrp="1" noChangeAspect="1"/>
          </p:cNvPicPr>
          <p:nvPr>
            <p:ph sz="half" idx="10"/>
          </p:nvPr>
        </p:nvPicPr>
        <p:blipFill>
          <a:blip r:embed="rId3" cstate="print">
            <a:extLst>
              <a:ext uri="{28A0092B-C50C-407E-A947-70E740481C1C}">
                <a14:useLocalDpi xmlns:a14="http://schemas.microsoft.com/office/drawing/2010/main" val="0"/>
              </a:ext>
            </a:extLst>
          </a:blip>
          <a:stretch>
            <a:fillRect/>
          </a:stretch>
        </p:blipFill>
        <p:spPr>
          <a:xfrm>
            <a:off x="419099" y="4842054"/>
            <a:ext cx="4293583" cy="3009900"/>
          </a:xfrm>
        </p:spPr>
      </p:pic>
      <p:sp>
        <p:nvSpPr>
          <p:cNvPr id="12" name="Arrow: Left 11">
            <a:extLst>
              <a:ext uri="{FF2B5EF4-FFF2-40B4-BE49-F238E27FC236}">
                <a16:creationId xmlns:a16="http://schemas.microsoft.com/office/drawing/2014/main" id="{9A86EEC6-8704-429E-8739-7A14E45A9959}"/>
              </a:ext>
            </a:extLst>
          </p:cNvPr>
          <p:cNvSpPr/>
          <p:nvPr/>
        </p:nvSpPr>
        <p:spPr>
          <a:xfrm rot="19586103">
            <a:off x="1709837" y="6010508"/>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81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 text, application, email&#10;&#10;Description automatically generated">
            <a:extLst>
              <a:ext uri="{FF2B5EF4-FFF2-40B4-BE49-F238E27FC236}">
                <a16:creationId xmlns:a16="http://schemas.microsoft.com/office/drawing/2014/main" id="{29BFDF1F-F8D6-4BE6-B43D-994A6B78F290}"/>
              </a:ext>
            </a:extLst>
          </p:cNvPr>
          <p:cNvPicPr>
            <a:picLocks noGrp="1" noChangeAspect="1"/>
          </p:cNvPicPr>
          <p:nvPr>
            <p:ph sz="half" idx="10"/>
          </p:nvPr>
        </p:nvPicPr>
        <p:blipFill>
          <a:blip r:embed="rId2" cstate="print">
            <a:extLst>
              <a:ext uri="{28A0092B-C50C-407E-A947-70E740481C1C}">
                <a14:useLocalDpi xmlns:a14="http://schemas.microsoft.com/office/drawing/2010/main" val="0"/>
              </a:ext>
            </a:extLst>
          </a:blip>
          <a:stretch>
            <a:fillRect/>
          </a:stretch>
        </p:blipFill>
        <p:spPr>
          <a:xfrm>
            <a:off x="381000" y="4876800"/>
            <a:ext cx="4229399" cy="3009900"/>
          </a:xfrm>
        </p:spPr>
      </p:pic>
      <p:sp>
        <p:nvSpPr>
          <p:cNvPr id="11" name="Arrow: Left 10">
            <a:extLst>
              <a:ext uri="{FF2B5EF4-FFF2-40B4-BE49-F238E27FC236}">
                <a16:creationId xmlns:a16="http://schemas.microsoft.com/office/drawing/2014/main" id="{751D88B1-D1BC-40C3-A664-79B9E661FE90}"/>
              </a:ext>
            </a:extLst>
          </p:cNvPr>
          <p:cNvSpPr/>
          <p:nvPr/>
        </p:nvSpPr>
        <p:spPr>
          <a:xfrm rot="19586103">
            <a:off x="4529235" y="314607"/>
            <a:ext cx="6096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application&#10;&#10;Description automatically generated">
            <a:extLst>
              <a:ext uri="{FF2B5EF4-FFF2-40B4-BE49-F238E27FC236}">
                <a16:creationId xmlns:a16="http://schemas.microsoft.com/office/drawing/2014/main" id="{670BA700-7A2B-425B-8BFF-708767043D5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9099" y="1082634"/>
            <a:ext cx="4608209" cy="3009900"/>
          </a:xfrm>
        </p:spPr>
      </p:pic>
      <p:sp>
        <p:nvSpPr>
          <p:cNvPr id="6" name="Content Placeholder 5">
            <a:extLst>
              <a:ext uri="{FF2B5EF4-FFF2-40B4-BE49-F238E27FC236}">
                <a16:creationId xmlns:a16="http://schemas.microsoft.com/office/drawing/2014/main" id="{9518FF78-7C48-4E5D-8BC2-43F1ABE0CE4C}"/>
              </a:ext>
            </a:extLst>
          </p:cNvPr>
          <p:cNvSpPr>
            <a:spLocks noGrp="1"/>
          </p:cNvSpPr>
          <p:nvPr>
            <p:ph sz="half" idx="2"/>
          </p:nvPr>
        </p:nvSpPr>
        <p:spPr/>
        <p:txBody>
          <a:bodyPr>
            <a:normAutofit/>
          </a:bodyPr>
          <a:lstStyle/>
          <a:p>
            <a:pPr marL="0" indent="0">
              <a:buNone/>
            </a:pPr>
            <a:r>
              <a:rPr lang="en-US" sz="1400" dirty="0"/>
              <a:t>If necessary, use “Add” for more documents.</a:t>
            </a:r>
          </a:p>
        </p:txBody>
      </p:sp>
      <p:sp>
        <p:nvSpPr>
          <p:cNvPr id="10" name="Content Placeholder 5">
            <a:extLst>
              <a:ext uri="{FF2B5EF4-FFF2-40B4-BE49-F238E27FC236}">
                <a16:creationId xmlns:a16="http://schemas.microsoft.com/office/drawing/2014/main" id="{9904261E-7A10-4F9F-A271-8F1A56D955AB}"/>
              </a:ext>
            </a:extLst>
          </p:cNvPr>
          <p:cNvSpPr txBox="1">
            <a:spLocks/>
          </p:cNvSpPr>
          <p:nvPr/>
        </p:nvSpPr>
        <p:spPr>
          <a:xfrm>
            <a:off x="456704" y="8061366"/>
            <a:ext cx="6057901" cy="8001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Review documents.  If necessary, choose “Edit” buttons under each heading to revise information.  Once complete, read certification information and check box.  Complete application with blue button.  You will be given the opportunity to pay or defer for a later date.</a:t>
            </a:r>
          </a:p>
        </p:txBody>
      </p:sp>
    </p:spTree>
    <p:extLst>
      <p:ext uri="{BB962C8B-B14F-4D97-AF65-F5344CB8AC3E}">
        <p14:creationId xmlns:p14="http://schemas.microsoft.com/office/powerpoint/2010/main" val="7434517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TotalTime>
  <Words>486</Words>
  <Application>Microsoft Office PowerPoint</Application>
  <PresentationFormat>On-screen Show (4:3)</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Mason</dc:creator>
  <cp:lastModifiedBy>Mason, Andrea</cp:lastModifiedBy>
  <cp:revision>35</cp:revision>
  <cp:lastPrinted>2021-11-14T18:36:11Z</cp:lastPrinted>
  <dcterms:created xsi:type="dcterms:W3CDTF">2021-10-31T11:41:59Z</dcterms:created>
  <dcterms:modified xsi:type="dcterms:W3CDTF">2021-11-14T18:39:26Z</dcterms:modified>
</cp:coreProperties>
</file>